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_1">
    <p:bg>
      <p:bgPr>
        <a:solidFill>
          <a:srgbClr val="F3F3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1785599" y="12344400"/>
            <a:ext cx="5689602" cy="73660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8400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Table"/>
          <p:cNvGraphicFramePr/>
          <p:nvPr/>
        </p:nvGraphicFramePr>
        <p:xfrm>
          <a:off x="1635484" y="2571174"/>
          <a:ext cx="21138432" cy="107382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79327"/>
                <a:gridCol w="9314424"/>
                <a:gridCol w="10019280"/>
              </a:tblGrid>
              <a:tr h="5474524">
                <a:tc>
                  <a:txBody>
                    <a:bodyPr/>
                    <a:lstStyle/>
                    <a:p>
                      <a:pPr algn="l" defTabSz="2438400">
                        <a:defRPr sz="1800"/>
                      </a:pPr>
                      <a:r>
                        <a:rPr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High Impact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2438400">
                        <a:defRPr sz="1800"/>
                      </a:pPr>
                      <a:r>
                        <a:rPr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
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2438400">
                        <a:defRPr sz="1800"/>
                      </a:pPr>
                      <a:r>
                        <a:rPr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
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390070">
                <a:tc>
                  <a:txBody>
                    <a:bodyPr/>
                    <a:lstStyle/>
                    <a:p>
                      <a:pPr algn="l" defTabSz="2438400">
                        <a:defRPr sz="1800"/>
                      </a:pPr>
                      <a:r>
                        <a:rPr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
Low Impact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2438400">
                        <a:defRPr sz="3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2438400">
                        <a:defRPr sz="3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933018">
                <a:tc>
                  <a:txBody>
                    <a:bodyPr/>
                    <a:lstStyle/>
                    <a:p>
                      <a:pPr algn="l" defTabSz="2438400">
                        <a:defRPr sz="36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2438400">
                        <a:defRPr sz="1800"/>
                      </a:pPr>
                      <a:r>
                        <a:rPr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Low Effort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2438400">
                        <a:defRPr sz="1800"/>
                      </a:pPr>
                      <a:r>
                        <a:rPr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High Effort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9E9E9E"/>
                      </a:solidFill>
                    </a:lnL>
                    <a:lnR w="25400">
                      <a:solidFill>
                        <a:srgbClr val="9E9E9E"/>
                      </a:solidFill>
                    </a:lnR>
                    <a:lnT w="25400">
                      <a:solidFill>
                        <a:srgbClr val="9E9E9E"/>
                      </a:solidFill>
                    </a:lnT>
                    <a:lnB w="2540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7" name="Impact Effort Matrix"/>
          <p:cNvSpPr txBox="1"/>
          <p:nvPr/>
        </p:nvSpPr>
        <p:spPr>
          <a:xfrm>
            <a:off x="1998676" y="823375"/>
            <a:ext cx="20386649" cy="518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2438400">
              <a:defRPr b="0"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Impact Effort Matrix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